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b="1" dirty="0" smtClean="0">
                <a:solidFill>
                  <a:srgbClr val="FF0000"/>
                </a:solidFill>
              </a:rPr>
              <a:t>UNIT – I:</a:t>
            </a:r>
            <a:r>
              <a:rPr lang="en-IN" dirty="0" smtClean="0">
                <a:solidFill>
                  <a:srgbClr val="FF0000"/>
                </a:solidFill>
              </a:rPr>
              <a:t>Concepts in machine element dynamics</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 1</a:t>
            </a:r>
            <a:endParaRPr lang="en-US" dirty="0"/>
          </a:p>
        </p:txBody>
      </p:sp>
      <p:sp>
        <p:nvSpPr>
          <p:cNvPr id="3" name="Content Placeholder 2"/>
          <p:cNvSpPr>
            <a:spLocks noGrp="1"/>
          </p:cNvSpPr>
          <p:nvPr>
            <p:ph idx="1"/>
          </p:nvPr>
        </p:nvSpPr>
        <p:spPr/>
        <p:txBody>
          <a:bodyPr/>
          <a:lstStyle/>
          <a:p>
            <a:pPr algn="just"/>
            <a:r>
              <a:rPr lang="en-US" sz="4000" i="1" dirty="0" smtClean="0"/>
              <a:t>Student will be able to explain</a:t>
            </a:r>
            <a:r>
              <a:rPr lang="en-US" sz="4000" dirty="0" smtClean="0"/>
              <a:t> </a:t>
            </a:r>
            <a:r>
              <a:rPr lang="en-US" sz="4000" dirty="0" err="1" smtClean="0"/>
              <a:t>D’Alembert</a:t>
            </a:r>
            <a:r>
              <a:rPr lang="en-US" sz="4000" dirty="0" smtClean="0"/>
              <a:t> principle, precession and gyroscopic couple and </a:t>
            </a:r>
            <a:r>
              <a:rPr lang="en-US" sz="4000" i="1" dirty="0" smtClean="0"/>
              <a:t>determine</a:t>
            </a:r>
            <a:r>
              <a:rPr lang="en-US" sz="4000" dirty="0" smtClean="0"/>
              <a:t> the direction and effect of gyroscopic couple by analyzing various </a:t>
            </a:r>
            <a:r>
              <a:rPr lang="en-US" sz="4000" smtClean="0"/>
              <a:t>applications</a:t>
            </a:r>
            <a:r>
              <a:rPr lang="en-US" sz="4000" smtClean="0"/>
              <a:t>.</a:t>
            </a:r>
            <a:endParaRPr lang="en-US" sz="4000"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IN" dirty="0" smtClean="0"/>
              <a:t>The inertia force is an imaginary force, which when acts upon a rigid body, brings it in an equilibrium position. It is numerically equal to the accelerating force in magnitude, but </a:t>
            </a:r>
            <a:r>
              <a:rPr lang="en-IN" b="1" i="1" dirty="0" smtClean="0"/>
              <a:t>opposite </a:t>
            </a:r>
            <a:r>
              <a:rPr lang="en-IN" dirty="0" smtClean="0"/>
              <a:t>in direction. </a:t>
            </a:r>
            <a:endParaRPr lang="en-US" dirty="0" smtClean="0"/>
          </a:p>
          <a:p>
            <a:r>
              <a:rPr lang="en-IN" dirty="0" smtClean="0"/>
              <a:t>Mathematically, Inertia force = – Accelerating force = – </a:t>
            </a:r>
            <a:r>
              <a:rPr lang="en-IN" i="1" dirty="0" err="1" smtClean="0"/>
              <a:t>m.a</a:t>
            </a:r>
            <a:endParaRPr lang="en-US" dirty="0" smtClean="0"/>
          </a:p>
          <a:p>
            <a:r>
              <a:rPr lang="en-IN" dirty="0" smtClean="0"/>
              <a:t>Where, </a:t>
            </a:r>
            <a:r>
              <a:rPr lang="en-IN" i="1" dirty="0" smtClean="0"/>
              <a:t>m </a:t>
            </a:r>
            <a:r>
              <a:rPr lang="en-IN" dirty="0" smtClean="0"/>
              <a:t>= Mass of the body, and </a:t>
            </a:r>
            <a:r>
              <a:rPr lang="en-IN" i="1" dirty="0" smtClean="0"/>
              <a:t>a </a:t>
            </a:r>
            <a:r>
              <a:rPr lang="en-IN" dirty="0" smtClean="0"/>
              <a:t>= Linear acceleration of the centre of gravity of the body.</a:t>
            </a: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Similarly, the inertia torque is an imaginary torque, which when applied upon the rigid body, brings it in equilibrium position. It is equal to the accelerating couple in magnitude but </a:t>
            </a:r>
            <a:r>
              <a:rPr lang="en-IN" b="1" i="1" dirty="0" smtClean="0"/>
              <a:t>opposite </a:t>
            </a:r>
            <a:r>
              <a:rPr lang="en-IN" dirty="0" smtClean="0"/>
              <a:t>in direction.</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r>
              <a:rPr lang="en-IN" b="1" dirty="0" smtClean="0">
                <a:solidFill>
                  <a:srgbClr val="FF0000"/>
                </a:solidFill>
              </a:rPr>
              <a:t>Dynamic Forces</a:t>
            </a:r>
            <a:r>
              <a:rPr lang="en-IN" dirty="0" smtClean="0">
                <a:solidFill>
                  <a:srgbClr val="FF0000"/>
                </a:solidFill>
              </a:rPr>
              <a:t>:</a:t>
            </a:r>
            <a:r>
              <a:rPr lang="en-IN" dirty="0" smtClean="0"/>
              <a:t> Dynamic forces are associated with accelerating masses. As all machines have some accelerating parts, dynamic forces are always present when the machine operate. In case of rotors which rotates at speed more than </a:t>
            </a:r>
            <a:r>
              <a:rPr lang="en-IN" dirty="0" smtClean="0"/>
              <a:t>80,000 </a:t>
            </a:r>
            <a:r>
              <a:rPr lang="en-IN" dirty="0" smtClean="0"/>
              <a:t>rpm, even slightest eccentricity of centre of mass from axis of rotation induces very high dynamic forces. This may lead to vibration, wear, noise or even failure.</a:t>
            </a:r>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D-Alembert’s Principle</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4983163"/>
          </a:xfrm>
        </p:spPr>
        <p:txBody>
          <a:bodyPr>
            <a:normAutofit fontScale="77500" lnSpcReduction="20000"/>
          </a:bodyPr>
          <a:lstStyle/>
          <a:p>
            <a:pPr algn="just"/>
            <a:r>
              <a:rPr lang="en-IN" dirty="0" smtClean="0"/>
              <a:t>	</a:t>
            </a:r>
            <a:r>
              <a:rPr lang="en-IN" sz="4000" dirty="0" smtClean="0"/>
              <a:t>The vector sum of all external forces and inertia forces acting upon a system of rigid bodies is zero. The vector sum of all external moments and inertia torques acting upon a system of rigid bodies is also separately zero. </a:t>
            </a:r>
            <a:endParaRPr lang="en-US" sz="4000" dirty="0" smtClean="0"/>
          </a:p>
          <a:p>
            <a:pPr algn="just"/>
            <a:r>
              <a:rPr lang="en-IN" sz="4000" dirty="0" smtClean="0"/>
              <a:t>Inertia is a property of matter by virtue of which a body resists any change in velocity.</a:t>
            </a:r>
            <a:endParaRPr lang="en-US" sz="4000" dirty="0" smtClean="0"/>
          </a:p>
          <a:p>
            <a:pPr algn="just"/>
            <a:r>
              <a:rPr lang="en-IN" sz="4000" dirty="0" smtClean="0"/>
              <a:t>Inertia Force, </a:t>
            </a:r>
            <a:r>
              <a:rPr lang="en-IN" sz="4000" dirty="0" err="1" smtClean="0"/>
              <a:t>F</a:t>
            </a:r>
            <a:r>
              <a:rPr lang="en-IN" sz="4000" baseline="-25000" dirty="0" err="1" smtClean="0"/>
              <a:t>i</a:t>
            </a:r>
            <a:r>
              <a:rPr lang="en-IN" sz="4000" dirty="0" smtClean="0"/>
              <a:t>= -</a:t>
            </a:r>
            <a:r>
              <a:rPr lang="en-IN" sz="4000" dirty="0" err="1" smtClean="0"/>
              <a:t>m.a</a:t>
            </a:r>
            <a:r>
              <a:rPr lang="en-IN" sz="4000" dirty="0" smtClean="0"/>
              <a:t>        (m: mass of body; a: acceleration of centre of mass of the body)</a:t>
            </a:r>
            <a:endParaRPr lang="en-US" sz="4000" dirty="0" smtClean="0"/>
          </a:p>
          <a:p>
            <a:pPr algn="just"/>
            <a:r>
              <a:rPr lang="en-IN" sz="4000" dirty="0" smtClean="0"/>
              <a:t>Negative sign indicates that the force acts in the opposite direction to that of acceleration. The force acts through centre of mass of the body.</a:t>
            </a:r>
            <a:endParaRPr lang="en-US" sz="4000" dirty="0" smtClean="0"/>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Gyroscopic Torque (Couple)</a:t>
            </a:r>
            <a:r>
              <a:rPr lang="en-US" dirty="0" smtClean="0"/>
              <a:t/>
            </a:r>
            <a:br>
              <a:rPr lang="en-US" dirty="0" smtClean="0"/>
            </a:br>
            <a:endParaRPr lang="en-US" dirty="0"/>
          </a:p>
        </p:txBody>
      </p:sp>
      <p:pic>
        <p:nvPicPr>
          <p:cNvPr id="4" name="Content Placeholder 3"/>
          <p:cNvPicPr>
            <a:picLocks noGrp="1"/>
          </p:cNvPicPr>
          <p:nvPr>
            <p:ph idx="1"/>
          </p:nvPr>
        </p:nvPicPr>
        <p:blipFill>
          <a:blip r:embed="rId2" cstate="print"/>
          <a:srcRect/>
          <a:stretch>
            <a:fillRect/>
          </a:stretch>
        </p:blipFill>
        <p:spPr bwMode="auto">
          <a:xfrm>
            <a:off x="419100" y="1371600"/>
            <a:ext cx="8305800" cy="502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lvl="0">
              <a:buNone/>
            </a:pPr>
            <a:r>
              <a:rPr lang="en-IN" dirty="0" smtClean="0"/>
              <a:t>Problem :</a:t>
            </a:r>
          </a:p>
          <a:p>
            <a:pPr lvl="0" algn="just">
              <a:buNone/>
            </a:pPr>
            <a:r>
              <a:rPr lang="en-IN" dirty="0" smtClean="0"/>
              <a:t>  An </a:t>
            </a:r>
            <a:r>
              <a:rPr lang="en-IN" dirty="0" smtClean="0"/>
              <a:t>aeroplane makes a complete half circle of 50 metres radius, towards left, when flying at 200 km per hr. The rotary engine and the propeller of the plane have a mass of 400 kg and a radius of gyration of 0.3 m. The engine rotates at 2400 </a:t>
            </a:r>
            <a:r>
              <a:rPr lang="en-IN" dirty="0" err="1" smtClean="0"/>
              <a:t>r.p.m</a:t>
            </a:r>
            <a:r>
              <a:rPr lang="en-IN" dirty="0" smtClean="0"/>
              <a:t>. clockwise when viewed from the rear. Find the gyroscopic couple on the aircraft and state its effect on it.</a:t>
            </a:r>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304</Words>
  <Application>Microsoft Office PowerPoint</Application>
  <PresentationFormat>On-screen Show (4:3)</PresentationFormat>
  <Paragraphs>16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UNIT – I:Concepts in machine element dynamics</vt:lpstr>
      <vt:lpstr>CO 1</vt:lpstr>
      <vt:lpstr>Slide 3</vt:lpstr>
      <vt:lpstr>Slide 4</vt:lpstr>
      <vt:lpstr>Slide 5</vt:lpstr>
      <vt:lpstr>D-Alembert’s Principle </vt:lpstr>
      <vt:lpstr>Gyroscopic Torque (Couple) </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 I:Concepts in machine element dynamics</dc:title>
  <dc:creator>Hussain Sir</dc:creator>
  <cp:lastModifiedBy>Hussain Sir</cp:lastModifiedBy>
  <cp:revision>14</cp:revision>
  <dcterms:created xsi:type="dcterms:W3CDTF">2006-08-16T00:00:00Z</dcterms:created>
  <dcterms:modified xsi:type="dcterms:W3CDTF">2018-07-17T13:40:57Z</dcterms:modified>
</cp:coreProperties>
</file>